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1"/>
  </p:sldMasterIdLst>
  <p:handoutMasterIdLst>
    <p:handoutMasterId r:id="rId13"/>
  </p:handoutMasterIdLst>
  <p:sldIdLst>
    <p:sldId id="256" r:id="rId2"/>
    <p:sldId id="265" r:id="rId3"/>
    <p:sldId id="275" r:id="rId4"/>
    <p:sldId id="274" r:id="rId5"/>
    <p:sldId id="267" r:id="rId6"/>
    <p:sldId id="302" r:id="rId7"/>
    <p:sldId id="268" r:id="rId8"/>
    <p:sldId id="303" r:id="rId9"/>
    <p:sldId id="288" r:id="rId10"/>
    <p:sldId id="301" r:id="rId11"/>
    <p:sldId id="28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7"/>
    <p:restoredTop sz="94643"/>
  </p:normalViewPr>
  <p:slideViewPr>
    <p:cSldViewPr snapToGrid="0" snapToObjects="1">
      <p:cViewPr varScale="1">
        <p:scale>
          <a:sx n="38" d="100"/>
          <a:sy n="38" d="100"/>
        </p:scale>
        <p:origin x="184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EB414-7920-ED48-AFB3-125B82FD7EF4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58205-9048-874C-BAC4-E7B1027F7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840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98EC-7721-8547-B309-0810622A470E}" type="datetimeFigureOut">
              <a:rPr lang="en-US" smtClean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9DCE-35CD-8040-9EC0-F5686753DE6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98EC-7721-8547-B309-0810622A470E}" type="datetimeFigureOut">
              <a:rPr lang="en-US" smtClean="0"/>
              <a:t>8/11/2020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9DCE-35CD-8040-9EC0-F5686753DE6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98EC-7721-8547-B309-0810622A470E}" type="datetimeFigureOut">
              <a:rPr lang="en-US" smtClean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9DCE-35CD-8040-9EC0-F5686753DE6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98EC-7721-8547-B309-0810622A470E}" type="datetimeFigureOut">
              <a:rPr lang="en-US" smtClean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9DCE-35CD-8040-9EC0-F5686753DE6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6D54-20F5-F54B-A4BA-06AC31EA7575}" type="datetimeFigureOut">
              <a:rPr lang="en-US" smtClean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349C1-310D-6F4A-90F9-20753C3A883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133600" cy="587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chapter 1</a:t>
            </a:r>
          </a:p>
        </p:txBody>
      </p:sp>
    </p:spTree>
    <p:extLst>
      <p:ext uri="{BB962C8B-B14F-4D97-AF65-F5344CB8AC3E}">
        <p14:creationId xmlns:p14="http://schemas.microsoft.com/office/powerpoint/2010/main" val="2654711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icture with Caption">
    <p:bg>
      <p:bgPr>
        <a:solidFill>
          <a:srgbClr val="F15A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7303193" y="5518484"/>
            <a:ext cx="1503924" cy="1010652"/>
            <a:chOff x="5983705" y="4632295"/>
            <a:chExt cx="2967791" cy="1495789"/>
          </a:xfrm>
          <a:solidFill>
            <a:schemeClr val="bg1">
              <a:alpha val="70000"/>
            </a:schemeClr>
          </a:solidFill>
        </p:grpSpPr>
        <p:sp>
          <p:nvSpPr>
            <p:cNvPr id="11" name="Hexagon 10"/>
            <p:cNvSpPr/>
            <p:nvPr/>
          </p:nvSpPr>
          <p:spPr>
            <a:xfrm>
              <a:off x="5983705" y="5033348"/>
              <a:ext cx="786063" cy="677641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Hexagon 11"/>
            <p:cNvSpPr/>
            <p:nvPr/>
          </p:nvSpPr>
          <p:spPr>
            <a:xfrm>
              <a:off x="6705600" y="4632295"/>
              <a:ext cx="786063" cy="677641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Hexagon 12"/>
            <p:cNvSpPr/>
            <p:nvPr/>
          </p:nvSpPr>
          <p:spPr>
            <a:xfrm>
              <a:off x="6705600" y="5450443"/>
              <a:ext cx="786063" cy="677641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Hexagon 13"/>
            <p:cNvSpPr/>
            <p:nvPr/>
          </p:nvSpPr>
          <p:spPr>
            <a:xfrm>
              <a:off x="7443538" y="5033348"/>
              <a:ext cx="786063" cy="677641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Hexagon 14"/>
            <p:cNvSpPr/>
            <p:nvPr/>
          </p:nvSpPr>
          <p:spPr>
            <a:xfrm>
              <a:off x="8165433" y="4632295"/>
              <a:ext cx="786063" cy="677641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Hexagon 15"/>
            <p:cNvSpPr/>
            <p:nvPr/>
          </p:nvSpPr>
          <p:spPr>
            <a:xfrm>
              <a:off x="8165433" y="5450443"/>
              <a:ext cx="786063" cy="677641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169170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Picture with Caption">
    <p:bg>
      <p:bgPr>
        <a:solidFill>
          <a:srgbClr val="F15A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5678906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303193" y="5518484"/>
            <a:ext cx="1503924" cy="1010652"/>
            <a:chOff x="5983705" y="4632295"/>
            <a:chExt cx="2967791" cy="1495789"/>
          </a:xfrm>
          <a:solidFill>
            <a:schemeClr val="bg1">
              <a:alpha val="70000"/>
            </a:schemeClr>
          </a:solidFill>
        </p:grpSpPr>
        <p:sp>
          <p:nvSpPr>
            <p:cNvPr id="9" name="Hexagon 8"/>
            <p:cNvSpPr/>
            <p:nvPr/>
          </p:nvSpPr>
          <p:spPr>
            <a:xfrm>
              <a:off x="5983705" y="5033348"/>
              <a:ext cx="786063" cy="677641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Hexagon 9"/>
            <p:cNvSpPr/>
            <p:nvPr/>
          </p:nvSpPr>
          <p:spPr>
            <a:xfrm>
              <a:off x="6705600" y="4632295"/>
              <a:ext cx="786063" cy="677641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Hexagon 10"/>
            <p:cNvSpPr/>
            <p:nvPr/>
          </p:nvSpPr>
          <p:spPr>
            <a:xfrm>
              <a:off x="6705600" y="5450443"/>
              <a:ext cx="786063" cy="677641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Hexagon 11"/>
            <p:cNvSpPr/>
            <p:nvPr/>
          </p:nvSpPr>
          <p:spPr>
            <a:xfrm>
              <a:off x="7443538" y="5033348"/>
              <a:ext cx="786063" cy="677641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Hexagon 12"/>
            <p:cNvSpPr/>
            <p:nvPr/>
          </p:nvSpPr>
          <p:spPr>
            <a:xfrm>
              <a:off x="8165433" y="4632295"/>
              <a:ext cx="786063" cy="677641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Hexagon 13"/>
            <p:cNvSpPr/>
            <p:nvPr/>
          </p:nvSpPr>
          <p:spPr>
            <a:xfrm>
              <a:off x="8165433" y="5450443"/>
              <a:ext cx="786063" cy="677641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276727" y="577850"/>
            <a:ext cx="5173955" cy="865939"/>
          </a:xfrm>
        </p:spPr>
        <p:txBody>
          <a:bodyPr>
            <a:noAutofit/>
          </a:bodyPr>
          <a:lstStyle>
            <a:lvl1pPr marL="0" indent="0">
              <a:buNone/>
              <a:defRPr sz="5400">
                <a:solidFill>
                  <a:schemeClr val="bg1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pPr lvl="0"/>
            <a:r>
              <a:rPr lang="en-US" dirty="0"/>
              <a:t>Click to edit Master </a:t>
            </a:r>
            <a:r>
              <a:rPr lang="en-US"/>
              <a:t>text styles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/>
          </p:nvPr>
        </p:nvSpPr>
        <p:spPr>
          <a:xfrm>
            <a:off x="433388" y="1812926"/>
            <a:ext cx="5017294" cy="47164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  <a:lvl2pPr>
              <a:defRPr sz="3200">
                <a:solidFill>
                  <a:schemeClr val="bg1"/>
                </a:solidFill>
                <a:latin typeface="DIN Condensed" charset="0"/>
                <a:ea typeface="DIN Condensed" charset="0"/>
                <a:cs typeface="DIN Condensed" charset="0"/>
              </a:defRPr>
            </a:lvl2pPr>
            <a:lvl3pPr>
              <a:defRPr sz="2800">
                <a:solidFill>
                  <a:schemeClr val="bg1"/>
                </a:solidFill>
                <a:latin typeface="DIN Condensed" charset="0"/>
                <a:ea typeface="DIN Condensed" charset="0"/>
                <a:cs typeface="DIN Condensed" charset="0"/>
              </a:defRPr>
            </a:lvl3pPr>
            <a:lvl4pPr>
              <a:defRPr sz="2400">
                <a:solidFill>
                  <a:schemeClr val="bg1"/>
                </a:solidFill>
                <a:latin typeface="DIN Condensed" charset="0"/>
                <a:ea typeface="DIN Condensed" charset="0"/>
                <a:cs typeface="DIN Condensed" charset="0"/>
              </a:defRPr>
            </a:lvl4pPr>
            <a:lvl5pPr>
              <a:defRPr sz="2400">
                <a:solidFill>
                  <a:schemeClr val="bg1"/>
                </a:solidFill>
                <a:latin typeface="DIN Condensed" charset="0"/>
                <a:ea typeface="DIN Condensed" charset="0"/>
                <a:cs typeface="DIN Condensed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7865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98EC-7721-8547-B309-0810622A470E}" type="datetimeFigureOut">
              <a:rPr lang="en-US" smtClean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9DCE-35CD-8040-9EC0-F5686753DE6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98EC-7721-8547-B309-0810622A470E}" type="datetimeFigureOut">
              <a:rPr lang="en-US" smtClean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9DCE-35CD-8040-9EC0-F5686753DE6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98EC-7721-8547-B309-0810622A470E}" type="datetimeFigureOut">
              <a:rPr lang="en-US" smtClean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9DCE-35CD-8040-9EC0-F5686753DE6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98EC-7721-8547-B309-0810622A470E}" type="datetimeFigureOut">
              <a:rPr lang="en-US" smtClean="0"/>
              <a:t>8/11/2020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9DCE-35CD-8040-9EC0-F5686753DE6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98EC-7721-8547-B309-0810622A470E}" type="datetimeFigureOut">
              <a:rPr lang="en-US" smtClean="0"/>
              <a:t>8/11/2020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9DCE-35CD-8040-9EC0-F5686753DE6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98EC-7721-8547-B309-0810622A470E}" type="datetimeFigureOut">
              <a:rPr lang="en-US" smtClean="0"/>
              <a:t>8/11/2020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9DCE-35CD-8040-9EC0-F5686753DE6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98EC-7721-8547-B309-0810622A470E}" type="datetimeFigureOut">
              <a:rPr lang="en-US" smtClean="0"/>
              <a:t>8/11/2020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9DCE-35CD-8040-9EC0-F5686753DE6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98EC-7721-8547-B309-0810622A470E}" type="datetimeFigureOut">
              <a:rPr lang="en-US" smtClean="0"/>
              <a:t>8/11/2020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9DCE-35CD-8040-9EC0-F5686753DE6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BB98EC-7721-8547-B309-0810622A470E}" type="datetimeFigureOut">
              <a:rPr lang="en-US" smtClean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373D9DCE-35CD-8040-9EC0-F5686753DE69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83" r:id="rId13"/>
    <p:sldLayoutId id="2147483684" r:id="rId14"/>
    <p:sldLayoutId id="214748368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07950"/>
            <a:ext cx="8042275" cy="1336675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Agenda for Sync Session #1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0" y="1600200"/>
            <a:ext cx="8042275" cy="5133975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  <a:latin typeface="DIN Condensed Bold"/>
                <a:cs typeface="DIN Condensed Bold"/>
              </a:rPr>
              <a:t>Welcome</a:t>
            </a:r>
          </a:p>
          <a:p>
            <a:r>
              <a:rPr lang="en-US" dirty="0">
                <a:solidFill>
                  <a:srgbClr val="FFFFFF"/>
                </a:solidFill>
                <a:latin typeface="DIN Condensed Bold"/>
                <a:cs typeface="DIN Condensed Bold"/>
              </a:rPr>
              <a:t>Syllabus Review</a:t>
            </a:r>
          </a:p>
          <a:p>
            <a:r>
              <a:rPr lang="en-US" dirty="0">
                <a:solidFill>
                  <a:srgbClr val="FFFFFF"/>
                </a:solidFill>
                <a:latin typeface="DIN Condensed Bold"/>
                <a:cs typeface="DIN Condensed Bold"/>
              </a:rPr>
              <a:t>Answer Questions / Clarify Anything</a:t>
            </a:r>
          </a:p>
          <a:p>
            <a:r>
              <a:rPr lang="en-US" dirty="0">
                <a:solidFill>
                  <a:srgbClr val="FFFFFF"/>
                </a:solidFill>
                <a:latin typeface="DIN Condensed Bold"/>
                <a:cs typeface="DIN Condensed Bold"/>
              </a:rPr>
              <a:t>How we’ll Communicate!</a:t>
            </a:r>
          </a:p>
          <a:p>
            <a:r>
              <a:rPr lang="en-US" dirty="0">
                <a:solidFill>
                  <a:srgbClr val="FFFFFF"/>
                </a:solidFill>
                <a:latin typeface="DIN Condensed Bold"/>
                <a:cs typeface="DIN Condensed Bold"/>
              </a:rPr>
              <a:t>Important Dates</a:t>
            </a:r>
          </a:p>
          <a:p>
            <a:r>
              <a:rPr lang="en-US" dirty="0">
                <a:solidFill>
                  <a:srgbClr val="FFFFFF"/>
                </a:solidFill>
                <a:latin typeface="DIN Condensed Bold"/>
                <a:cs typeface="DIN Condensed Bold"/>
              </a:rPr>
              <a:t>Expectations</a:t>
            </a:r>
          </a:p>
          <a:p>
            <a:r>
              <a:rPr lang="en-US" dirty="0">
                <a:solidFill>
                  <a:srgbClr val="FFFFFF"/>
                </a:solidFill>
                <a:latin typeface="DIN Condensed Bold"/>
                <a:cs typeface="DIN Condensed Bold"/>
              </a:rPr>
              <a:t>How to use the PowerPoints &amp; Other Resources</a:t>
            </a:r>
          </a:p>
          <a:p>
            <a:r>
              <a:rPr lang="en-US" dirty="0">
                <a:solidFill>
                  <a:srgbClr val="FFFFFF"/>
                </a:solidFill>
                <a:latin typeface="DIN Condensed Bold"/>
                <a:cs typeface="DIN Condensed Bold"/>
              </a:rPr>
              <a:t>Introductions (You!) &amp; Key Learnings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 descr="agenda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4389" y="1762516"/>
            <a:ext cx="34925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346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70121" y="577850"/>
            <a:ext cx="5582093" cy="865939"/>
          </a:xfrm>
        </p:spPr>
        <p:txBody>
          <a:bodyPr>
            <a:noAutofit/>
          </a:bodyPr>
          <a:lstStyle/>
          <a:p>
            <a:pPr lvl="0"/>
            <a:r>
              <a:rPr lang="en-US" sz="6000" dirty="0">
                <a:latin typeface="DIN Condensed"/>
                <a:ea typeface="Franklin Gothic Demi Cond" charset="0"/>
                <a:cs typeface="Franklin Gothic Demi Cond" charset="0"/>
              </a:rPr>
              <a:t>Key Concepts /Axioms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33388" y="1690577"/>
            <a:ext cx="5017294" cy="49654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DIN Condensed"/>
              </a:rPr>
              <a:t>Nonverbal communication:</a:t>
            </a:r>
          </a:p>
          <a:p>
            <a:pPr lvl="0"/>
            <a:r>
              <a:rPr lang="en-US" dirty="0">
                <a:latin typeface="DIN Condensed"/>
              </a:rPr>
              <a:t>Exists!</a:t>
            </a:r>
          </a:p>
          <a:p>
            <a:pPr lvl="0"/>
            <a:r>
              <a:rPr lang="en-US" dirty="0">
                <a:latin typeface="DIN Condensed"/>
              </a:rPr>
              <a:t>Is Powerful (93% of Message)</a:t>
            </a:r>
          </a:p>
          <a:p>
            <a:pPr lvl="0"/>
            <a:r>
              <a:rPr lang="en-US" dirty="0">
                <a:latin typeface="DIN Condensed"/>
              </a:rPr>
              <a:t>Relational</a:t>
            </a:r>
          </a:p>
          <a:p>
            <a:pPr lvl="0"/>
            <a:r>
              <a:rPr lang="en-US" dirty="0">
                <a:latin typeface="DIN Condensed"/>
              </a:rPr>
              <a:t>Ambiguous</a:t>
            </a:r>
          </a:p>
          <a:p>
            <a:pPr lvl="0"/>
            <a:r>
              <a:rPr lang="en-US" dirty="0">
                <a:latin typeface="DIN Condensed"/>
              </a:rPr>
              <a:t>Cultural</a:t>
            </a:r>
          </a:p>
          <a:p>
            <a:pPr lvl="0"/>
            <a:endParaRPr lang="en-US" dirty="0">
              <a:latin typeface="DIN Condensed"/>
              <a:ea typeface="Franklin Gothic Demi Cond" charset="0"/>
              <a:cs typeface="Franklin Gothic Demi Cond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92"/>
          <a:stretch/>
        </p:blipFill>
        <p:spPr>
          <a:xfrm>
            <a:off x="5663305" y="857249"/>
            <a:ext cx="3494315" cy="358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087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76727" y="191386"/>
            <a:ext cx="5173955" cy="1010093"/>
          </a:xfrm>
        </p:spPr>
        <p:txBody>
          <a:bodyPr/>
          <a:lstStyle/>
          <a:p>
            <a:r>
              <a:rPr lang="en-US" dirty="0"/>
              <a:t>Types of Nonverbals!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33388" y="1201480"/>
            <a:ext cx="5017294" cy="546513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Appearance</a:t>
            </a:r>
          </a:p>
          <a:p>
            <a:r>
              <a:rPr lang="en-US" dirty="0"/>
              <a:t>Artifacts</a:t>
            </a:r>
          </a:p>
          <a:p>
            <a:r>
              <a:rPr lang="en-US" dirty="0"/>
              <a:t>Chronemics</a:t>
            </a:r>
          </a:p>
          <a:p>
            <a:r>
              <a:rPr lang="en-US" dirty="0"/>
              <a:t>Haptics</a:t>
            </a:r>
          </a:p>
          <a:p>
            <a:r>
              <a:rPr lang="en-US" dirty="0"/>
              <a:t>Oculesics</a:t>
            </a:r>
          </a:p>
          <a:p>
            <a:r>
              <a:rPr lang="en-US" dirty="0"/>
              <a:t>Olfactics</a:t>
            </a:r>
          </a:p>
          <a:p>
            <a:r>
              <a:rPr lang="en-US" dirty="0"/>
              <a:t>Posture</a:t>
            </a:r>
          </a:p>
          <a:p>
            <a:r>
              <a:rPr lang="en-US" dirty="0"/>
              <a:t>Proxemics</a:t>
            </a:r>
          </a:p>
          <a:p>
            <a:r>
              <a:rPr lang="en-US" dirty="0"/>
              <a:t>Vocalics</a:t>
            </a:r>
          </a:p>
          <a:p>
            <a:pPr marL="0" indent="0">
              <a:buNone/>
            </a:pPr>
            <a:r>
              <a:rPr lang="en-US" dirty="0"/>
              <a:t>(7 min. – Prepare a Definition + Demonstration)</a:t>
            </a:r>
          </a:p>
        </p:txBody>
      </p:sp>
      <p:pic>
        <p:nvPicPr>
          <p:cNvPr id="4" name="Picture 3" descr="afraid ki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519" y="1812926"/>
            <a:ext cx="20320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878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	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04D16F-093E-E747-B58D-200D1F9257F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3388" y="340242"/>
            <a:ext cx="5017294" cy="618914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Syllabus Review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FABAF0-4FC7-9948-8F1E-24CB2E7550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061" y="1443790"/>
            <a:ext cx="7325831" cy="497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601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Communicating!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Sakai</a:t>
            </a:r>
          </a:p>
          <a:p>
            <a:pPr lvl="1"/>
            <a:r>
              <a:rPr lang="en-US" dirty="0"/>
              <a:t>Message Feature!</a:t>
            </a:r>
          </a:p>
          <a:p>
            <a:pPr lvl="1"/>
            <a:r>
              <a:rPr lang="en-US" dirty="0"/>
              <a:t>Discussions (To Share)</a:t>
            </a:r>
          </a:p>
          <a:p>
            <a:r>
              <a:rPr lang="en-US" dirty="0"/>
              <a:t>Phone: 708-805-2368</a:t>
            </a:r>
          </a:p>
        </p:txBody>
      </p:sp>
      <p:pic>
        <p:nvPicPr>
          <p:cNvPr id="4" name="Picture 3" descr="communicate block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8350" y="2409282"/>
            <a:ext cx="3295650" cy="240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782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Important Dates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June 29 – Aug. 7 2020</a:t>
            </a:r>
          </a:p>
          <a:p>
            <a:r>
              <a:rPr lang="en-US" dirty="0"/>
              <a:t>2 Synch Sessions (CST): </a:t>
            </a:r>
          </a:p>
          <a:p>
            <a:pPr marL="863600" lvl="1" indent="-514350">
              <a:buFont typeface="+mj-lt"/>
              <a:buAutoNum type="arabicPeriod"/>
            </a:pPr>
            <a:r>
              <a:rPr lang="en-US" dirty="0"/>
              <a:t>Monday (6-7:30pm) 7/13</a:t>
            </a:r>
          </a:p>
          <a:p>
            <a:pPr marL="863600" lvl="1" indent="-514350">
              <a:buFont typeface="+mj-lt"/>
              <a:buAutoNum type="arabicPeriod"/>
            </a:pPr>
            <a:r>
              <a:rPr lang="en-US" dirty="0"/>
              <a:t>Monday, 6-7:30pm) 7/21</a:t>
            </a:r>
          </a:p>
          <a:p>
            <a:r>
              <a:rPr lang="en-US" dirty="0"/>
              <a:t>Academic Week: Sun </a:t>
            </a:r>
            <a:r>
              <a:rPr lang="mr-IN" dirty="0"/>
              <a:t>–</a:t>
            </a:r>
            <a:r>
              <a:rPr lang="en-US" dirty="0"/>
              <a:t> Sat</a:t>
            </a:r>
          </a:p>
          <a:p>
            <a:r>
              <a:rPr lang="en-US" dirty="0"/>
              <a:t>Sat Midnight </a:t>
            </a:r>
            <a:r>
              <a:rPr lang="mr-IN" dirty="0"/>
              <a:t>–</a:t>
            </a:r>
            <a:r>
              <a:rPr lang="en-US" dirty="0"/>
              <a:t> Due date </a:t>
            </a:r>
            <a:r>
              <a:rPr lang="mr-IN" dirty="0"/>
              <a:t>–</a:t>
            </a:r>
            <a:r>
              <a:rPr lang="en-US" dirty="0"/>
              <a:t> unless other specified!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849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0" y="2871537"/>
            <a:ext cx="2983606" cy="3986463"/>
            <a:chOff x="0" y="1697712"/>
            <a:chExt cx="5149515" cy="5160288"/>
          </a:xfrm>
        </p:grpSpPr>
        <p:sp>
          <p:nvSpPr>
            <p:cNvPr id="20" name="Triangle 19"/>
            <p:cNvSpPr/>
            <p:nvPr/>
          </p:nvSpPr>
          <p:spPr>
            <a:xfrm>
              <a:off x="0" y="1697712"/>
              <a:ext cx="5149515" cy="5160288"/>
            </a:xfrm>
            <a:prstGeom prst="triangle">
              <a:avLst>
                <a:gd name="adj" fmla="val 0"/>
              </a:avLst>
            </a:pr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/>
            <p:cNvSpPr/>
            <p:nvPr/>
          </p:nvSpPr>
          <p:spPr>
            <a:xfrm>
              <a:off x="0" y="3336758"/>
              <a:ext cx="3513891" cy="3521242"/>
            </a:xfrm>
            <a:prstGeom prst="triangle">
              <a:avLst>
                <a:gd name="adj" fmla="val 0"/>
              </a:avLst>
            </a:prstGeom>
            <a:solidFill>
              <a:srgbClr val="F15A24">
                <a:alpha val="5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 rot="10800000">
            <a:off x="6047171" y="2"/>
            <a:ext cx="3096829" cy="4137743"/>
            <a:chOff x="0" y="1697712"/>
            <a:chExt cx="5149515" cy="5160288"/>
          </a:xfrm>
        </p:grpSpPr>
        <p:sp>
          <p:nvSpPr>
            <p:cNvPr id="23" name="Triangle 22"/>
            <p:cNvSpPr/>
            <p:nvPr/>
          </p:nvSpPr>
          <p:spPr>
            <a:xfrm>
              <a:off x="0" y="1697712"/>
              <a:ext cx="5149515" cy="5160288"/>
            </a:xfrm>
            <a:prstGeom prst="triangle">
              <a:avLst>
                <a:gd name="adj" fmla="val 0"/>
              </a:avLst>
            </a:pr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/>
            <p:cNvSpPr/>
            <p:nvPr/>
          </p:nvSpPr>
          <p:spPr>
            <a:xfrm>
              <a:off x="0" y="3336758"/>
              <a:ext cx="3513891" cy="3521242"/>
            </a:xfrm>
            <a:prstGeom prst="triangle">
              <a:avLst>
                <a:gd name="adj" fmla="val 0"/>
              </a:avLst>
            </a:prstGeom>
            <a:solidFill>
              <a:srgbClr val="F15A24">
                <a:alpha val="5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0" y="4860757"/>
            <a:ext cx="9144000" cy="1764632"/>
          </a:xfrm>
          <a:prstGeom prst="rect">
            <a:avLst/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48916" y="4860757"/>
            <a:ext cx="625643" cy="1764632"/>
          </a:xfrm>
          <a:prstGeom prst="rect">
            <a:avLst/>
          </a:prstGeom>
          <a:solidFill>
            <a:srgbClr val="F15A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974558" y="4860757"/>
            <a:ext cx="1143000" cy="17646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332597" y="5530214"/>
            <a:ext cx="63678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DIN Condensed" charset="0"/>
                <a:ea typeface="DIN Condensed" charset="0"/>
                <a:cs typeface="DIN Condensed" charset="0"/>
              </a:rPr>
              <a:t>Communication: What &amp; Why</a:t>
            </a:r>
          </a:p>
        </p:txBody>
      </p:sp>
      <p:pic>
        <p:nvPicPr>
          <p:cNvPr id="29" name="Picture 28" descr="1187.jpg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616" b="99128" l="847" r="97989">
                        <a14:foregroundMark x1="62222" y1="36919" x2="62222" y2="36919"/>
                        <a14:foregroundMark x1="40423" y1="45349" x2="40423" y2="45349"/>
                        <a14:foregroundMark x1="18413" y1="35756" x2="18413" y2="35756"/>
                        <a14:foregroundMark x1="11429" y1="70930" x2="11429" y2="70930"/>
                        <a14:foregroundMark x1="7725" y1="75291" x2="7725" y2="75291"/>
                        <a14:foregroundMark x1="16825" y1="77616" x2="16825" y2="77616"/>
                        <a14:foregroundMark x1="22116" y1="78198" x2="22116" y2="78198"/>
                        <a14:foregroundMark x1="26878" y1="81105" x2="26878" y2="81105"/>
                        <a14:foregroundMark x1="29101" y1="71512" x2="29101" y2="71512"/>
                        <a14:foregroundMark x1="32593" y1="77035" x2="32593" y2="77035"/>
                        <a14:foregroundMark x1="39577" y1="77616" x2="39577" y2="77616"/>
                        <a14:foregroundMark x1="44762" y1="77035" x2="44762" y2="77035"/>
                        <a14:foregroundMark x1="43492" y1="82849" x2="43492" y2="82849"/>
                        <a14:foregroundMark x1="49101" y1="79360" x2="49101" y2="79360"/>
                        <a14:foregroundMark x1="54392" y1="80523" x2="54392" y2="80523"/>
                        <a14:foregroundMark x1="60000" y1="80523" x2="60000" y2="80523"/>
                        <a14:foregroundMark x1="61587" y1="72674" x2="61587" y2="72674"/>
                        <a14:foregroundMark x1="68148" y1="78198" x2="68148" y2="78198"/>
                        <a14:foregroundMark x1="75767" y1="77616" x2="75767" y2="77616"/>
                        <a14:foregroundMark x1="80106" y1="78779" x2="80106" y2="78779"/>
                        <a14:foregroundMark x1="86243" y1="78779" x2="86243" y2="78779"/>
                        <a14:foregroundMark x1="85079" y1="82267" x2="85079" y2="82267"/>
                        <a14:foregroundMark x1="87513" y1="72093" x2="87513" y2="72093"/>
                        <a14:foregroundMark x1="90582" y1="76453" x2="90582" y2="76453"/>
                        <a14:foregroundMark x1="89735" y1="82849" x2="89735" y2="82849"/>
                        <a14:foregroundMark x1="90794" y1="85465" x2="90794" y2="85465"/>
                      </a14:backgroundRemoval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1953" y="216350"/>
            <a:ext cx="1188378" cy="576793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2332597" y="5071545"/>
            <a:ext cx="568103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DIN Condensed" charset="0"/>
                <a:ea typeface="DIN Condensed" charset="0"/>
                <a:cs typeface="DIN Condensed" charset="0"/>
              </a:rPr>
              <a:t>Understanding Human Communication 13/e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263680" y="4911730"/>
            <a:ext cx="73326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>
                <a:solidFill>
                  <a:schemeClr val="bg1"/>
                </a:solidFill>
                <a:latin typeface="DIN Condensed" charset="0"/>
                <a:ea typeface="DIN Condensed" charset="0"/>
                <a:cs typeface="DIN Condensed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07193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6727" y="577850"/>
            <a:ext cx="5173955" cy="3015955"/>
          </a:xfrm>
        </p:spPr>
        <p:txBody>
          <a:bodyPr/>
          <a:lstStyle/>
          <a:p>
            <a:pPr algn="ctr"/>
            <a:endParaRPr lang="en-US" dirty="0"/>
          </a:p>
          <a:p>
            <a:pPr algn="ctr"/>
            <a:r>
              <a:rPr lang="en-US" dirty="0"/>
              <a:t>Example of Activity for SS#1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33388" y="4603898"/>
            <a:ext cx="5017294" cy="19254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741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Your Turn: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Take a 5 min. break to prepare</a:t>
            </a:r>
          </a:p>
          <a:p>
            <a:r>
              <a:rPr lang="en-US" dirty="0"/>
              <a:t>Return and: </a:t>
            </a:r>
          </a:p>
          <a:p>
            <a:pPr marL="0" indent="0">
              <a:buNone/>
            </a:pPr>
            <a:r>
              <a:rPr lang="en-US" dirty="0"/>
              <a:t>1) Introduce yourself</a:t>
            </a:r>
          </a:p>
          <a:p>
            <a:pPr marL="0" indent="0">
              <a:buNone/>
            </a:pPr>
            <a:r>
              <a:rPr lang="en-US" dirty="0"/>
              <a:t>(2) Share a Key Learning from Chapters 1 or 2</a:t>
            </a:r>
          </a:p>
          <a:p>
            <a:r>
              <a:rPr lang="en-US" dirty="0"/>
              <a:t>Total of 60 seconds, please!</a:t>
            </a:r>
          </a:p>
          <a:p>
            <a:endParaRPr lang="en-US" dirty="0"/>
          </a:p>
        </p:txBody>
      </p:sp>
      <p:pic>
        <p:nvPicPr>
          <p:cNvPr id="4" name="Picture 3" descr="Be Yourself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769" y="1443789"/>
            <a:ext cx="3314700" cy="245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280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r>
              <a:rPr lang="en-US" dirty="0"/>
              <a:t>Example of Activity for SS#2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1D2EAD6-5834-144F-A802-97CEDFA0CAF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3388" y="754912"/>
            <a:ext cx="5017294" cy="577447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848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890907"/>
            <a:ext cx="9156647" cy="5141992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0" y="3010903"/>
            <a:ext cx="2983606" cy="2989847"/>
            <a:chOff x="0" y="1697712"/>
            <a:chExt cx="5149515" cy="5160288"/>
          </a:xfrm>
        </p:grpSpPr>
        <p:sp>
          <p:nvSpPr>
            <p:cNvPr id="20" name="Triangle 19"/>
            <p:cNvSpPr/>
            <p:nvPr/>
          </p:nvSpPr>
          <p:spPr>
            <a:xfrm>
              <a:off x="0" y="1697712"/>
              <a:ext cx="5149515" cy="5160288"/>
            </a:xfrm>
            <a:prstGeom prst="triangle">
              <a:avLst>
                <a:gd name="adj" fmla="val 0"/>
              </a:avLst>
            </a:pr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1" name="Triangle 20"/>
            <p:cNvSpPr/>
            <p:nvPr/>
          </p:nvSpPr>
          <p:spPr>
            <a:xfrm>
              <a:off x="0" y="3336758"/>
              <a:ext cx="3513891" cy="3521242"/>
            </a:xfrm>
            <a:prstGeom prst="triangle">
              <a:avLst>
                <a:gd name="adj" fmla="val 0"/>
              </a:avLst>
            </a:prstGeom>
            <a:solidFill>
              <a:srgbClr val="C61E6E">
                <a:alpha val="5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22" name="Group 21"/>
          <p:cNvGrpSpPr/>
          <p:nvPr/>
        </p:nvGrpSpPr>
        <p:grpSpPr>
          <a:xfrm rot="10800000">
            <a:off x="6047171" y="855742"/>
            <a:ext cx="3096829" cy="3104816"/>
            <a:chOff x="0" y="1697712"/>
            <a:chExt cx="5149515" cy="5162796"/>
          </a:xfrm>
        </p:grpSpPr>
        <p:sp>
          <p:nvSpPr>
            <p:cNvPr id="23" name="Triangle 22"/>
            <p:cNvSpPr/>
            <p:nvPr/>
          </p:nvSpPr>
          <p:spPr>
            <a:xfrm>
              <a:off x="0" y="1697712"/>
              <a:ext cx="5149515" cy="5160288"/>
            </a:xfrm>
            <a:prstGeom prst="triangle">
              <a:avLst>
                <a:gd name="adj" fmla="val 0"/>
              </a:avLst>
            </a:pr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4" name="Triangle 23"/>
            <p:cNvSpPr/>
            <p:nvPr/>
          </p:nvSpPr>
          <p:spPr>
            <a:xfrm>
              <a:off x="0" y="3336758"/>
              <a:ext cx="3513892" cy="3523750"/>
            </a:xfrm>
            <a:prstGeom prst="triangle">
              <a:avLst>
                <a:gd name="adj" fmla="val 0"/>
              </a:avLst>
            </a:prstGeom>
            <a:solidFill>
              <a:srgbClr val="C61E6E">
                <a:alpha val="5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0" y="4502818"/>
            <a:ext cx="9144000" cy="1323474"/>
          </a:xfrm>
          <a:prstGeom prst="rect">
            <a:avLst/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6" name="Rectangle 25"/>
          <p:cNvSpPr/>
          <p:nvPr/>
        </p:nvSpPr>
        <p:spPr>
          <a:xfrm>
            <a:off x="348916" y="4502818"/>
            <a:ext cx="625643" cy="1323474"/>
          </a:xfrm>
          <a:prstGeom prst="rect">
            <a:avLst/>
          </a:prstGeom>
          <a:solidFill>
            <a:srgbClr val="C61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Rectangle 26"/>
          <p:cNvSpPr/>
          <p:nvPr/>
        </p:nvSpPr>
        <p:spPr>
          <a:xfrm>
            <a:off x="974558" y="4502818"/>
            <a:ext cx="1143000" cy="132347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8" name="TextBox 27"/>
          <p:cNvSpPr txBox="1"/>
          <p:nvPr/>
        </p:nvSpPr>
        <p:spPr>
          <a:xfrm>
            <a:off x="2332598" y="4946955"/>
            <a:ext cx="4413452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50" dirty="0">
                <a:solidFill>
                  <a:schemeClr val="bg1"/>
                </a:solidFill>
                <a:latin typeface="DIN Condensed"/>
                <a:ea typeface="Franklin Gothic Demi Cond" charset="0"/>
                <a:cs typeface="Franklin Gothic Demi Cond" charset="0"/>
              </a:rPr>
              <a:t>Nonverbal Communication</a:t>
            </a:r>
          </a:p>
        </p:txBody>
      </p:sp>
      <p:pic>
        <p:nvPicPr>
          <p:cNvPr id="29" name="Picture 28" descr="1187.jpg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616" b="99128" l="847" r="97989">
                        <a14:foregroundMark x1="62222" y1="36919" x2="62222" y2="36919"/>
                        <a14:foregroundMark x1="40423" y1="45349" x2="40423" y2="45349"/>
                        <a14:foregroundMark x1="18413" y1="35756" x2="18413" y2="35756"/>
                        <a14:foregroundMark x1="11429" y1="70930" x2="11429" y2="70930"/>
                        <a14:foregroundMark x1="7725" y1="75291" x2="7725" y2="75291"/>
                        <a14:foregroundMark x1="16825" y1="77616" x2="16825" y2="77616"/>
                        <a14:foregroundMark x1="22116" y1="78198" x2="22116" y2="78198"/>
                        <a14:foregroundMark x1="26878" y1="81105" x2="26878" y2="81105"/>
                        <a14:foregroundMark x1="29101" y1="71512" x2="29101" y2="71512"/>
                        <a14:foregroundMark x1="32593" y1="77035" x2="32593" y2="77035"/>
                        <a14:foregroundMark x1="39577" y1="77616" x2="39577" y2="77616"/>
                        <a14:foregroundMark x1="44762" y1="77035" x2="44762" y2="77035"/>
                        <a14:foregroundMark x1="43492" y1="82849" x2="43492" y2="82849"/>
                        <a14:foregroundMark x1="49101" y1="79360" x2="49101" y2="79360"/>
                        <a14:foregroundMark x1="54392" y1="80523" x2="54392" y2="80523"/>
                        <a14:foregroundMark x1="60000" y1="80523" x2="60000" y2="80523"/>
                        <a14:foregroundMark x1="61587" y1="72674" x2="61587" y2="72674"/>
                        <a14:foregroundMark x1="68148" y1="78198" x2="68148" y2="78198"/>
                        <a14:foregroundMark x1="75767" y1="77616" x2="75767" y2="77616"/>
                        <a14:foregroundMark x1="80106" y1="78779" x2="80106" y2="78779"/>
                        <a14:foregroundMark x1="86243" y1="78779" x2="86243" y2="78779"/>
                        <a14:foregroundMark x1="85079" y1="82267" x2="85079" y2="82267"/>
                        <a14:foregroundMark x1="87513" y1="72093" x2="87513" y2="72093"/>
                        <a14:foregroundMark x1="90582" y1="76453" x2="90582" y2="76453"/>
                        <a14:foregroundMark x1="89735" y1="82849" x2="89735" y2="82849"/>
                        <a14:foregroundMark x1="90794" y1="85465" x2="90794" y2="85465"/>
                      </a14:backgroundRemoval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1953" y="1019512"/>
            <a:ext cx="1188378" cy="432595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2332598" y="4660908"/>
            <a:ext cx="377699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>
                <a:solidFill>
                  <a:schemeClr val="bg1"/>
                </a:solidFill>
                <a:latin typeface="DIN Condensed"/>
                <a:ea typeface="Franklin Gothic Demi Cond" charset="0"/>
                <a:cs typeface="Franklin Gothic Demi Cond" charset="0"/>
              </a:rPr>
              <a:t>Understanding Human Communication 13/e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89597" y="4429756"/>
            <a:ext cx="750526" cy="14196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625" dirty="0">
                <a:solidFill>
                  <a:schemeClr val="bg1"/>
                </a:solidFill>
                <a:latin typeface="Franklin Gothic Demi Cond" charset="0"/>
                <a:ea typeface="Franklin Gothic Demi Cond" charset="0"/>
                <a:cs typeface="Franklin Gothic Demi Cond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9740757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155</TotalTime>
  <Words>210</Words>
  <Application>Microsoft Office PowerPoint</Application>
  <PresentationFormat>On-screen Show (4:3)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Calibri</vt:lpstr>
      <vt:lpstr>DIN Condensed</vt:lpstr>
      <vt:lpstr>DIN Condensed Bold</vt:lpstr>
      <vt:lpstr>Franklin Gothic Demi Cond</vt:lpstr>
      <vt:lpstr>News Gothic MT</vt:lpstr>
      <vt:lpstr>Wingdings 2</vt:lpstr>
      <vt:lpstr>Breeze</vt:lpstr>
      <vt:lpstr>Agenda for Sync Session #1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Keane Communication &amp; Consulting,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for Sync Session #1</dc:title>
  <dc:creator>Maureen Keane</dc:creator>
  <cp:lastModifiedBy>Mansbach, Jessica</cp:lastModifiedBy>
  <cp:revision>18</cp:revision>
  <cp:lastPrinted>2020-08-10T21:23:14Z</cp:lastPrinted>
  <dcterms:created xsi:type="dcterms:W3CDTF">2017-10-30T19:21:33Z</dcterms:created>
  <dcterms:modified xsi:type="dcterms:W3CDTF">2020-08-11T13:09:41Z</dcterms:modified>
</cp:coreProperties>
</file>